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notesMasterIdLst>
    <p:notesMasterId r:id="rId20"/>
  </p:notesMasterIdLst>
  <p:sldIdLst>
    <p:sldId id="256" r:id="rId2"/>
    <p:sldId id="258" r:id="rId3"/>
    <p:sldId id="282" r:id="rId4"/>
    <p:sldId id="278" r:id="rId5"/>
    <p:sldId id="279" r:id="rId6"/>
    <p:sldId id="260" r:id="rId7"/>
    <p:sldId id="281" r:id="rId8"/>
    <p:sldId id="280" r:id="rId9"/>
    <p:sldId id="268" r:id="rId10"/>
    <p:sldId id="271" r:id="rId11"/>
    <p:sldId id="270" r:id="rId12"/>
    <p:sldId id="283" r:id="rId13"/>
    <p:sldId id="285" r:id="rId14"/>
    <p:sldId id="284" r:id="rId15"/>
    <p:sldId id="274" r:id="rId16"/>
    <p:sldId id="276" r:id="rId17"/>
    <p:sldId id="277" r:id="rId18"/>
    <p:sldId id="28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70" autoAdjust="0"/>
    <p:restoredTop sz="94664" autoAdjust="0"/>
  </p:normalViewPr>
  <p:slideViewPr>
    <p:cSldViewPr>
      <p:cViewPr varScale="1">
        <p:scale>
          <a:sx n="69" d="100"/>
          <a:sy n="69" d="100"/>
        </p:scale>
        <p:origin x="-12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T = 100</a:t>
            </a:r>
            <a:r>
              <a:rPr lang="en-US" dirty="0" smtClean="0">
                <a:latin typeface="MS UI Gothic"/>
                <a:ea typeface="MS UI Gothic"/>
                <a:cs typeface="Times New Roman"/>
              </a:rPr>
              <a:t>ºC</a:t>
            </a:r>
            <a:endParaRPr lang="en-US" dirty="0"/>
          </a:p>
        </c:rich>
      </c:tx>
      <c:layout>
        <c:manualLayout>
          <c:xMode val="edge"/>
          <c:yMode val="edge"/>
          <c:x val="0.41408333333333308"/>
          <c:y val="2.7777777777777846E-2"/>
        </c:manualLayout>
      </c:layout>
    </c:title>
    <c:plotArea>
      <c:layout/>
      <c:pieChart>
        <c:varyColors val="1"/>
        <c:ser>
          <c:idx val="0"/>
          <c:order val="0"/>
          <c:dLbls>
            <c:showPercent val="1"/>
            <c:showLeaderLines val="1"/>
          </c:dLbls>
          <c:cat>
            <c:strRef>
              <c:f>'25n'!$I$6:$I$9</c:f>
              <c:strCache>
                <c:ptCount val="4"/>
                <c:pt idx="0">
                  <c:v>0.7 V</c:v>
                </c:pt>
                <c:pt idx="1">
                  <c:v>0.8 V</c:v>
                </c:pt>
                <c:pt idx="2">
                  <c:v>0.9 V</c:v>
                </c:pt>
                <c:pt idx="3">
                  <c:v>1 V</c:v>
                </c:pt>
              </c:strCache>
            </c:strRef>
          </c:cat>
          <c:val>
            <c:numRef>
              <c:f>'25n'!$H$6:$H$9</c:f>
              <c:numCache>
                <c:formatCode>0%</c:formatCode>
                <c:ptCount val="4"/>
                <c:pt idx="0">
                  <c:v>0.214285714285714</c:v>
                </c:pt>
                <c:pt idx="1">
                  <c:v>1.1904761904761911E-2</c:v>
                </c:pt>
                <c:pt idx="2">
                  <c:v>0.32142857142857251</c:v>
                </c:pt>
                <c:pt idx="3">
                  <c:v>0.45238095238095244</c:v>
                </c:pt>
              </c:numCache>
            </c:numRef>
          </c:val>
        </c:ser>
        <c:ser>
          <c:idx val="1"/>
          <c:order val="1"/>
          <c:dLbls>
            <c:showPercent val="1"/>
            <c:showLeaderLines val="1"/>
          </c:dLbls>
          <c:cat>
            <c:strRef>
              <c:f>'25n'!$I$6:$I$9</c:f>
              <c:strCache>
                <c:ptCount val="4"/>
                <c:pt idx="0">
                  <c:v>0.7 V</c:v>
                </c:pt>
                <c:pt idx="1">
                  <c:v>0.8 V</c:v>
                </c:pt>
                <c:pt idx="2">
                  <c:v>0.9 V</c:v>
                </c:pt>
                <c:pt idx="3">
                  <c:v>1 V</c:v>
                </c:pt>
              </c:strCache>
            </c:strRef>
          </c:cat>
          <c:val>
            <c:numRef>
              <c:f>'25n'!$I$6:$I$9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6"/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 smtClean="0">
                <a:effectLst/>
              </a:rPr>
              <a:t>T = 27ºC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40052777777777837"/>
          <c:y val="2.7777777777777842E-2"/>
        </c:manualLayout>
      </c:layout>
    </c:title>
    <c:plotArea>
      <c:layout/>
      <c:pieChart>
        <c:varyColors val="1"/>
        <c:ser>
          <c:idx val="0"/>
          <c:order val="0"/>
          <c:dLbls>
            <c:showPercent val="1"/>
            <c:showLeaderLines val="1"/>
          </c:dLbls>
          <c:cat>
            <c:strRef>
              <c:f>'25n'!$S$6:$S$9</c:f>
              <c:strCache>
                <c:ptCount val="4"/>
                <c:pt idx="0">
                  <c:v>0.7 V</c:v>
                </c:pt>
                <c:pt idx="1">
                  <c:v>0.8 V</c:v>
                </c:pt>
                <c:pt idx="2">
                  <c:v>0.9 V</c:v>
                </c:pt>
                <c:pt idx="3">
                  <c:v>1 V</c:v>
                </c:pt>
              </c:strCache>
            </c:strRef>
          </c:cat>
          <c:val>
            <c:numRef>
              <c:f>'25n'!$R$6:$R$9</c:f>
              <c:numCache>
                <c:formatCode>0%</c:formatCode>
                <c:ptCount val="4"/>
                <c:pt idx="0">
                  <c:v>0.3333333333333332</c:v>
                </c:pt>
                <c:pt idx="1">
                  <c:v>9.6774193548387205E-2</c:v>
                </c:pt>
                <c:pt idx="2">
                  <c:v>0.1827956989247311</c:v>
                </c:pt>
                <c:pt idx="3">
                  <c:v>0.38709677419354838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 smtClean="0">
                <a:effectLst/>
              </a:rPr>
              <a:t>T =20 </a:t>
            </a:r>
            <a:r>
              <a:rPr lang="en-US" sz="1800" b="1" i="0" u="none" strike="noStrike" baseline="0" dirty="0" smtClean="0">
                <a:effectLst/>
              </a:rPr>
              <a:t>ºC</a:t>
            </a:r>
            <a:endParaRPr lang="en-US" dirty="0">
              <a:effectLst/>
            </a:endParaRPr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Percent val="1"/>
            <c:showLeaderLines val="1"/>
          </c:dLbls>
          <c:cat>
            <c:strRef>
              <c:f>'25n'!$AB$6:$AB$9</c:f>
              <c:strCache>
                <c:ptCount val="4"/>
                <c:pt idx="0">
                  <c:v>0.7 V</c:v>
                </c:pt>
                <c:pt idx="1">
                  <c:v>0.8 V</c:v>
                </c:pt>
                <c:pt idx="2">
                  <c:v>0.9 V</c:v>
                </c:pt>
                <c:pt idx="3">
                  <c:v>1 V</c:v>
                </c:pt>
              </c:strCache>
            </c:strRef>
          </c:cat>
          <c:val>
            <c:numRef>
              <c:f>'25n'!$AA$6:$AA$9</c:f>
              <c:numCache>
                <c:formatCode>0%</c:formatCode>
                <c:ptCount val="4"/>
                <c:pt idx="0">
                  <c:v>0.36274509803921601</c:v>
                </c:pt>
                <c:pt idx="1">
                  <c:v>0.11764705882352902</c:v>
                </c:pt>
                <c:pt idx="2">
                  <c:v>0.1764705882352941</c:v>
                </c:pt>
                <c:pt idx="3">
                  <c:v>0.34313725490196079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T=100</a:t>
            </a:r>
            <a:r>
              <a:rPr lang="en-US" sz="1800" b="1" i="0" u="none" strike="noStrike" baseline="0" dirty="0" smtClean="0">
                <a:effectLst/>
              </a:rPr>
              <a:t>ºC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Percent val="1"/>
            <c:showLeaderLines val="1"/>
          </c:dLbls>
          <c:cat>
            <c:strRef>
              <c:f>'5u'!$U$6:$U$9</c:f>
              <c:strCache>
                <c:ptCount val="4"/>
                <c:pt idx="0">
                  <c:v>0.5 V</c:v>
                </c:pt>
                <c:pt idx="1">
                  <c:v>0.55 V</c:v>
                </c:pt>
                <c:pt idx="2">
                  <c:v>0.6 V</c:v>
                </c:pt>
                <c:pt idx="3">
                  <c:v>0.65 V</c:v>
                </c:pt>
              </c:strCache>
            </c:strRef>
          </c:cat>
          <c:val>
            <c:numRef>
              <c:f>'5u'!$S$6:$S$9</c:f>
              <c:numCache>
                <c:formatCode>0%</c:formatCode>
                <c:ptCount val="4"/>
                <c:pt idx="0">
                  <c:v>0.67567567567567732</c:v>
                </c:pt>
                <c:pt idx="1">
                  <c:v>0.43243243243243201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  <c:dispBlanksAs val="zero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6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T=27</a:t>
            </a:r>
            <a:r>
              <a:rPr lang="en-US" sz="1800" b="1" i="0" u="none" strike="noStrike" baseline="0" dirty="0" smtClean="0">
                <a:effectLst/>
              </a:rPr>
              <a:t>ºC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Percent val="1"/>
            <c:showLeaderLines val="1"/>
          </c:dLbls>
          <c:cat>
            <c:strRef>
              <c:f>'5u'!$U$6:$U$9</c:f>
              <c:strCache>
                <c:ptCount val="4"/>
                <c:pt idx="0">
                  <c:v>0.5 V</c:v>
                </c:pt>
                <c:pt idx="1">
                  <c:v>0.55 V</c:v>
                </c:pt>
                <c:pt idx="2">
                  <c:v>0.6 V</c:v>
                </c:pt>
                <c:pt idx="3">
                  <c:v>0.65 V</c:v>
                </c:pt>
              </c:strCache>
            </c:strRef>
          </c:cat>
          <c:val>
            <c:numRef>
              <c:f>'5u'!$AD$6:$AD$9</c:f>
              <c:numCache>
                <c:formatCode>0%</c:formatCode>
                <c:ptCount val="4"/>
                <c:pt idx="0">
                  <c:v>0.48648648648648724</c:v>
                </c:pt>
                <c:pt idx="1">
                  <c:v>0.108108108108108</c:v>
                </c:pt>
                <c:pt idx="2">
                  <c:v>0.2972972972972972</c:v>
                </c:pt>
                <c:pt idx="3">
                  <c:v>0.108108108108108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  <c:dispBlanksAs val="zero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6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T=20</a:t>
            </a:r>
            <a:r>
              <a:rPr lang="en-US" sz="1800" b="1" i="0" u="none" strike="noStrike" baseline="0" dirty="0" smtClean="0">
                <a:effectLst/>
              </a:rPr>
              <a:t>ºC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Percent val="1"/>
            <c:showLeaderLines val="1"/>
          </c:dLbls>
          <c:cat>
            <c:strRef>
              <c:f>'5u'!$U$6:$U$9</c:f>
              <c:strCache>
                <c:ptCount val="4"/>
                <c:pt idx="0">
                  <c:v>0.5 V</c:v>
                </c:pt>
                <c:pt idx="1">
                  <c:v>0.55 V</c:v>
                </c:pt>
                <c:pt idx="2">
                  <c:v>0.6 V</c:v>
                </c:pt>
                <c:pt idx="3">
                  <c:v>0.65 V</c:v>
                </c:pt>
              </c:strCache>
            </c:strRef>
          </c:cat>
          <c:val>
            <c:numRef>
              <c:f>'5u'!$AO$6:$AO$9</c:f>
              <c:numCache>
                <c:formatCode>0%</c:formatCode>
                <c:ptCount val="4"/>
                <c:pt idx="0">
                  <c:v>0.62162162162162271</c:v>
                </c:pt>
                <c:pt idx="1">
                  <c:v>0.108108108108108</c:v>
                </c:pt>
                <c:pt idx="2">
                  <c:v>0.2972972972972972</c:v>
                </c:pt>
                <c:pt idx="3">
                  <c:v>0.21621621621621612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  <c:dispBlanksAs val="zero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6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T=100</a:t>
            </a:r>
            <a:r>
              <a:rPr lang="en-US" sz="1800" b="1" i="0" u="none" strike="noStrike" baseline="0" dirty="0" smtClean="0">
                <a:effectLst/>
              </a:rPr>
              <a:t>ºC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Percent val="1"/>
            <c:showLeaderLines val="1"/>
          </c:dLbls>
          <c:cat>
            <c:strRef>
              <c:f>'10u'!$I$6:$I$9</c:f>
              <c:strCache>
                <c:ptCount val="4"/>
                <c:pt idx="0">
                  <c:v>0.4 V</c:v>
                </c:pt>
                <c:pt idx="1">
                  <c:v>0.43 V</c:v>
                </c:pt>
                <c:pt idx="2">
                  <c:v>0.45 V</c:v>
                </c:pt>
                <c:pt idx="3">
                  <c:v>0.48 V</c:v>
                </c:pt>
              </c:strCache>
            </c:strRef>
          </c:cat>
          <c:val>
            <c:numRef>
              <c:f>'10u'!$H$6:$H$9</c:f>
              <c:numCache>
                <c:formatCode>0%</c:formatCode>
                <c:ptCount val="4"/>
                <c:pt idx="0">
                  <c:v>0.5750000000000004</c:v>
                </c:pt>
                <c:pt idx="1">
                  <c:v>0.3500000000000002</c:v>
                </c:pt>
                <c:pt idx="2">
                  <c:v>0.05</c:v>
                </c:pt>
                <c:pt idx="3">
                  <c:v>2.5000000000000012E-2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  <c:txPr>
        <a:bodyPr/>
        <a:lstStyle/>
        <a:p>
          <a:pPr rtl="0">
            <a:defRPr/>
          </a:pPr>
          <a:endParaRPr lang="en-US"/>
        </a:p>
      </c:txPr>
    </c:legend>
    <c:plotVisOnly val="1"/>
    <c:dispBlanksAs val="zero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6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T=20</a:t>
            </a:r>
            <a:r>
              <a:rPr lang="en-US" sz="1800" b="1" i="0" u="none" strike="noStrike" baseline="0" dirty="0" smtClean="0">
                <a:effectLst/>
              </a:rPr>
              <a:t>ºC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Percent val="1"/>
            <c:showLeaderLines val="1"/>
          </c:dLbls>
          <c:cat>
            <c:strRef>
              <c:f>'10u'!$I$6:$I$9</c:f>
              <c:strCache>
                <c:ptCount val="4"/>
                <c:pt idx="0">
                  <c:v>0.4 V</c:v>
                </c:pt>
                <c:pt idx="1">
                  <c:v>0.43 V</c:v>
                </c:pt>
                <c:pt idx="2">
                  <c:v>0.45 V</c:v>
                </c:pt>
                <c:pt idx="3">
                  <c:v>0.48 V</c:v>
                </c:pt>
              </c:strCache>
            </c:strRef>
          </c:cat>
          <c:val>
            <c:numRef>
              <c:f>'10u'!$Q$6:$Q$9</c:f>
              <c:numCache>
                <c:formatCode>0%</c:formatCode>
                <c:ptCount val="4"/>
                <c:pt idx="0">
                  <c:v>0.30000000000000021</c:v>
                </c:pt>
                <c:pt idx="1">
                  <c:v>0.30000000000000021</c:v>
                </c:pt>
                <c:pt idx="2">
                  <c:v>0.25</c:v>
                </c:pt>
                <c:pt idx="3">
                  <c:v>0.15000000000000011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  <c:txPr>
        <a:bodyPr/>
        <a:lstStyle/>
        <a:p>
          <a:pPr rtl="0">
            <a:defRPr/>
          </a:pPr>
          <a:endParaRPr lang="en-US"/>
        </a:p>
      </c:txPr>
    </c:legend>
    <c:plotVisOnly val="1"/>
    <c:dispBlanksAs val="zero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6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T=27</a:t>
            </a:r>
            <a:r>
              <a:rPr lang="en-US" sz="1800" b="1" i="0" u="none" strike="noStrike" baseline="0" dirty="0" smtClean="0">
                <a:effectLst/>
              </a:rPr>
              <a:t>ºC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Percent val="1"/>
            <c:showLeaderLines val="1"/>
          </c:dLbls>
          <c:cat>
            <c:strRef>
              <c:f>'10u'!$I$6:$I$9</c:f>
              <c:strCache>
                <c:ptCount val="4"/>
                <c:pt idx="0">
                  <c:v>0.4 V</c:v>
                </c:pt>
                <c:pt idx="1">
                  <c:v>0.43 V</c:v>
                </c:pt>
                <c:pt idx="2">
                  <c:v>0.45 V</c:v>
                </c:pt>
                <c:pt idx="3">
                  <c:v>0.48 V</c:v>
                </c:pt>
              </c:strCache>
            </c:strRef>
          </c:cat>
          <c:val>
            <c:numRef>
              <c:f>'10u'!$AA$6:$AA$9</c:f>
              <c:numCache>
                <c:formatCode>0%</c:formatCode>
                <c:ptCount val="4"/>
                <c:pt idx="0">
                  <c:v>0.3500000000000002</c:v>
                </c:pt>
                <c:pt idx="1">
                  <c:v>0.25</c:v>
                </c:pt>
                <c:pt idx="2">
                  <c:v>0.4</c:v>
                </c:pt>
                <c:pt idx="3">
                  <c:v>0.1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  <c:txPr>
        <a:bodyPr/>
        <a:lstStyle/>
        <a:p>
          <a:pPr rtl="0">
            <a:defRPr/>
          </a:pPr>
          <a:endParaRPr lang="en-US"/>
        </a:p>
      </c:txPr>
    </c:legend>
    <c:plotVisOnly val="1"/>
    <c:dispBlanksAs val="zero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27066-ABE3-498E-9867-F0270D9DBFE3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E245A-40D7-4C9D-A37F-148E6BE788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Extract</a:t>
            </a:r>
            <a:r>
              <a:rPr lang="en-US" baseline="0" dirty="0" smtClean="0"/>
              <a:t> ECG :  Some chips will met the requirement some </a:t>
            </a:r>
            <a:r>
              <a:rPr lang="en-US" baseline="0" smtClean="0"/>
              <a:t>chips wont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E245A-40D7-4C9D-A37F-148E6BE7880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6E78-5916-47C1-AA91-8ABD917374A7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93B4-8C6E-4744-9E8D-051E85723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6E78-5916-47C1-AA91-8ABD917374A7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93B4-8C6E-4744-9E8D-051E85723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6E78-5916-47C1-AA91-8ABD917374A7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93B4-8C6E-4744-9E8D-051E85723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6E78-5916-47C1-AA91-8ABD917374A7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93B4-8C6E-4744-9E8D-051E85723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6E78-5916-47C1-AA91-8ABD917374A7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93B4-8C6E-4744-9E8D-051E85723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6E78-5916-47C1-AA91-8ABD917374A7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93B4-8C6E-4744-9E8D-051E85723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6E78-5916-47C1-AA91-8ABD917374A7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93B4-8C6E-4744-9E8D-051E85723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6E78-5916-47C1-AA91-8ABD917374A7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93B4-8C6E-4744-9E8D-051E85723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6E78-5916-47C1-AA91-8ABD917374A7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93B4-8C6E-4744-9E8D-051E85723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6E78-5916-47C1-AA91-8ABD917374A7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93B4-8C6E-4744-9E8D-051E85723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6E78-5916-47C1-AA91-8ABD917374A7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A7C93B4-8C6E-4744-9E8D-051E857231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E46E78-5916-47C1-AA91-8ABD917374A7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7C93B4-8C6E-4744-9E8D-051E857231B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Variation immunity in sub-threshold operation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Patricia Gonzalez</a:t>
            </a:r>
          </a:p>
          <a:p>
            <a:r>
              <a:rPr lang="en-US" dirty="0" smtClean="0"/>
              <a:t>Divya</a:t>
            </a:r>
            <a:r>
              <a:rPr lang="en-US" dirty="0"/>
              <a:t> </a:t>
            </a:r>
            <a:r>
              <a:rPr lang="en-US" dirty="0" smtClean="0"/>
              <a:t>Akella</a:t>
            </a:r>
          </a:p>
          <a:p>
            <a:r>
              <a:rPr lang="en-US" dirty="0" smtClean="0"/>
              <a:t>VLSI Class Project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0793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Waveform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58" y="1524000"/>
            <a:ext cx="6596641" cy="4529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89946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7134225" cy="463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8083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Overhead ?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1905000"/>
            <a:ext cx="7467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Power consumption of razor circuit :  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r>
              <a:rPr lang="en-US" sz="2400" dirty="0" smtClean="0"/>
              <a:t>Worst case (FF) corner power at 0.4 V = 1.4 </a:t>
            </a:r>
            <a:r>
              <a:rPr lang="en-US" sz="2400" dirty="0" err="1" smtClean="0"/>
              <a:t>nW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Further optimization is definitely possible! </a:t>
            </a:r>
          </a:p>
          <a:p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Use of razor circuit only for critical paths  </a:t>
            </a:r>
          </a:p>
          <a:p>
            <a:endParaRPr lang="en-US" sz="2400" dirty="0"/>
          </a:p>
          <a:p>
            <a:pPr marL="285750" indent="-285750">
              <a:buFont typeface="Arial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373827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133600"/>
            <a:ext cx="83820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600" dirty="0" smtClean="0"/>
              <a:t>Typically – corner analysis to select a supply voltage ? 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/>
              <a:t>Extra margin for worst case scenario! 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/>
              <a:t>What if variability is rare , what if it never occurs ?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/>
              <a:t>In lower processes and sub – threshold , variability might be so much – voltage margins go up! </a:t>
            </a:r>
          </a:p>
          <a:p>
            <a:endParaRPr lang="en-US" sz="2600" dirty="0"/>
          </a:p>
          <a:p>
            <a:pPr marL="285750" indent="-285750">
              <a:buFont typeface="Arial"/>
              <a:buChar char="•"/>
            </a:pPr>
            <a:r>
              <a:rPr lang="en-US" sz="2600" dirty="0" smtClean="0"/>
              <a:t>Optimization during circuit design can now be done for a typical case</a:t>
            </a:r>
          </a:p>
          <a:p>
            <a:pPr marL="457200" indent="-457200">
              <a:buFont typeface="Arial"/>
              <a:buChar char="•"/>
            </a:pPr>
            <a:r>
              <a:rPr lang="en-US" sz="2600" dirty="0" smtClean="0"/>
              <a:t>We attempt to show use of razor in sub-threshold voltages.</a:t>
            </a:r>
            <a:endParaRPr lang="en-US" sz="2600" dirty="0"/>
          </a:p>
          <a:p>
            <a:pPr marL="285750" indent="-285750">
              <a:buFont typeface="Arial"/>
              <a:buChar char="•"/>
            </a:pPr>
            <a:endParaRPr lang="en-US" sz="2600" dirty="0"/>
          </a:p>
        </p:txBody>
      </p:sp>
    </p:spTree>
    <p:extLst>
      <p:ext uri="{BB962C8B-B14F-4D97-AF65-F5344CB8AC3E}">
        <p14:creationId xmlns="" xmlns:p14="http://schemas.microsoft.com/office/powerpoint/2010/main" val="21497843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r>
              <a:rPr lang="en-US" dirty="0" smtClean="0"/>
              <a:t>Savings example (T = 20C)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71600" y="1676400"/>
            <a:ext cx="65532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V (3 </a:t>
            </a:r>
            <a:r>
              <a:rPr lang="en-US" sz="2000" dirty="0" err="1" smtClean="0"/>
              <a:t>freq</a:t>
            </a:r>
            <a:r>
              <a:rPr lang="en-US" sz="2000" dirty="0" smtClean="0"/>
              <a:t> </a:t>
            </a:r>
            <a:r>
              <a:rPr lang="en-US" sz="2000" dirty="0"/>
              <a:t>of operation)	% savings</a:t>
            </a:r>
          </a:p>
          <a:p>
            <a:r>
              <a:rPr lang="en-US" sz="2000" dirty="0"/>
              <a:t>	</a:t>
            </a:r>
          </a:p>
          <a:p>
            <a:r>
              <a:rPr lang="en-US" sz="2000" dirty="0"/>
              <a:t>0.4	</a:t>
            </a:r>
            <a:r>
              <a:rPr lang="en-US" sz="2000" dirty="0" smtClean="0"/>
              <a:t>		31.81</a:t>
            </a:r>
            <a:r>
              <a:rPr lang="en-US" sz="2000" dirty="0"/>
              <a:t>%</a:t>
            </a:r>
          </a:p>
          <a:p>
            <a:r>
              <a:rPr lang="en-US" sz="2000" dirty="0"/>
              <a:t>0.425	</a:t>
            </a:r>
            <a:r>
              <a:rPr lang="en-US" sz="2000" dirty="0" smtClean="0"/>
              <a:t>		21.99</a:t>
            </a:r>
            <a:r>
              <a:rPr lang="en-US" sz="2000" dirty="0"/>
              <a:t>%</a:t>
            </a:r>
          </a:p>
          <a:p>
            <a:r>
              <a:rPr lang="en-US" sz="2000" dirty="0"/>
              <a:t>0.45	</a:t>
            </a:r>
            <a:r>
              <a:rPr lang="en-US" sz="2000" dirty="0" smtClean="0"/>
              <a:t>		14.21</a:t>
            </a:r>
            <a:r>
              <a:rPr lang="en-US" sz="2000" dirty="0"/>
              <a:t>%</a:t>
            </a:r>
          </a:p>
          <a:p>
            <a:r>
              <a:rPr lang="en-US" sz="2000" dirty="0"/>
              <a:t>0.475	</a:t>
            </a:r>
          </a:p>
          <a:p>
            <a:r>
              <a:rPr lang="en-US" sz="2000" dirty="0"/>
              <a:t>	</a:t>
            </a:r>
          </a:p>
          <a:p>
            <a:r>
              <a:rPr lang="en-US" sz="2000" dirty="0"/>
              <a:t>0.5	</a:t>
            </a:r>
            <a:r>
              <a:rPr lang="en-US" sz="2000" dirty="0" smtClean="0"/>
              <a:t>		38.21</a:t>
            </a:r>
            <a:r>
              <a:rPr lang="en-US" sz="2000" dirty="0"/>
              <a:t>%</a:t>
            </a:r>
          </a:p>
          <a:p>
            <a:r>
              <a:rPr lang="en-US" sz="2000" dirty="0"/>
              <a:t>0.55	</a:t>
            </a:r>
            <a:r>
              <a:rPr lang="en-US" sz="2000" dirty="0" smtClean="0"/>
              <a:t>		25.49</a:t>
            </a:r>
            <a:r>
              <a:rPr lang="en-US" sz="2000" dirty="0"/>
              <a:t>%</a:t>
            </a:r>
          </a:p>
          <a:p>
            <a:r>
              <a:rPr lang="en-US" sz="2000" dirty="0"/>
              <a:t>0.6	</a:t>
            </a:r>
            <a:r>
              <a:rPr lang="en-US" sz="2000" dirty="0" smtClean="0"/>
              <a:t>		18.32</a:t>
            </a:r>
            <a:r>
              <a:rPr lang="en-US" sz="2000" dirty="0"/>
              <a:t>%</a:t>
            </a:r>
          </a:p>
          <a:p>
            <a:r>
              <a:rPr lang="en-US" sz="2000" dirty="0"/>
              <a:t>0.65	</a:t>
            </a:r>
          </a:p>
          <a:p>
            <a:r>
              <a:rPr lang="en-US" sz="2000" dirty="0"/>
              <a:t>	</a:t>
            </a:r>
          </a:p>
          <a:p>
            <a:r>
              <a:rPr lang="en-US" sz="2000" dirty="0"/>
              <a:t>0.7	</a:t>
            </a:r>
            <a:r>
              <a:rPr lang="en-US" sz="2000" dirty="0" smtClean="0"/>
              <a:t>		42.49</a:t>
            </a:r>
            <a:r>
              <a:rPr lang="en-US" sz="2000" dirty="0"/>
              <a:t>%</a:t>
            </a:r>
          </a:p>
          <a:p>
            <a:r>
              <a:rPr lang="en-US" sz="2000" dirty="0"/>
              <a:t>0.8	</a:t>
            </a:r>
            <a:r>
              <a:rPr lang="en-US" sz="2000" dirty="0" smtClean="0"/>
              <a:t>		29.24</a:t>
            </a:r>
            <a:r>
              <a:rPr lang="en-US" sz="2000" dirty="0"/>
              <a:t>%</a:t>
            </a:r>
          </a:p>
          <a:p>
            <a:r>
              <a:rPr lang="en-US" sz="2000" dirty="0"/>
              <a:t>0.9	</a:t>
            </a:r>
            <a:r>
              <a:rPr lang="en-US" sz="2000" dirty="0" smtClean="0"/>
              <a:t>		15.08</a:t>
            </a:r>
            <a:r>
              <a:rPr lang="en-US" sz="2000" dirty="0"/>
              <a:t>%</a:t>
            </a:r>
          </a:p>
          <a:p>
            <a:r>
              <a:rPr lang="en-US" sz="2000" dirty="0"/>
              <a:t>1	</a:t>
            </a:r>
          </a:p>
          <a:p>
            <a:r>
              <a:rPr lang="en-US" sz="2000" dirty="0"/>
              <a:t>	</a:t>
            </a:r>
          </a:p>
        </p:txBody>
      </p:sp>
    </p:spTree>
    <p:extLst>
      <p:ext uri="{BB962C8B-B14F-4D97-AF65-F5344CB8AC3E}">
        <p14:creationId xmlns="" xmlns:p14="http://schemas.microsoft.com/office/powerpoint/2010/main" val="662078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Perspective of Yield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2133600"/>
            <a:ext cx="75438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600" dirty="0" smtClean="0"/>
              <a:t> Variable </a:t>
            </a:r>
            <a:r>
              <a:rPr lang="en-US" sz="2600" dirty="0"/>
              <a:t>voltage and </a:t>
            </a:r>
            <a:r>
              <a:rPr lang="en-US" sz="2600" dirty="0" smtClean="0"/>
              <a:t>frequency </a:t>
            </a:r>
            <a:r>
              <a:rPr lang="en-US" sz="2600" dirty="0"/>
              <a:t>to adjust to variation </a:t>
            </a:r>
            <a:endParaRPr lang="en-US" sz="2600" dirty="0" smtClean="0"/>
          </a:p>
          <a:p>
            <a:pPr marL="285750" indent="-285750">
              <a:buFont typeface="Arial"/>
              <a:buChar char="•"/>
            </a:pPr>
            <a:r>
              <a:rPr lang="en-US" sz="2600" dirty="0"/>
              <a:t> </a:t>
            </a:r>
            <a:r>
              <a:rPr lang="en-US" sz="2600" dirty="0" smtClean="0"/>
              <a:t>It will </a:t>
            </a:r>
            <a:r>
              <a:rPr lang="en-US" sz="2600" dirty="0"/>
              <a:t>improve the </a:t>
            </a:r>
            <a:r>
              <a:rPr lang="en-US" sz="2600" dirty="0" smtClean="0"/>
              <a:t>efficiency, </a:t>
            </a:r>
            <a:r>
              <a:rPr lang="en-US" sz="2600" dirty="0"/>
              <a:t>thereby increasing </a:t>
            </a:r>
            <a:r>
              <a:rPr lang="en-US" sz="2600" dirty="0" smtClean="0"/>
              <a:t>  yield and </a:t>
            </a:r>
            <a:r>
              <a:rPr lang="en-US" sz="2600" dirty="0"/>
              <a:t>lowering </a:t>
            </a:r>
            <a:r>
              <a:rPr lang="en-US" sz="2600" dirty="0" smtClean="0"/>
              <a:t>costs.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/>
              <a:t>A</a:t>
            </a:r>
            <a:r>
              <a:rPr lang="en-US" sz="2600" dirty="0" smtClean="0"/>
              <a:t>chievable </a:t>
            </a:r>
            <a:r>
              <a:rPr lang="en-US" sz="2600" dirty="0"/>
              <a:t>performance for a </a:t>
            </a:r>
            <a:r>
              <a:rPr lang="en-US" sz="2600" dirty="0" smtClean="0"/>
              <a:t>given </a:t>
            </a:r>
            <a:r>
              <a:rPr lang="en-US" sz="2600" dirty="0"/>
              <a:t>energy </a:t>
            </a:r>
            <a:r>
              <a:rPr lang="en-US" sz="2600" dirty="0" smtClean="0"/>
              <a:t>budget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/>
              <a:t>I</a:t>
            </a:r>
            <a:r>
              <a:rPr lang="en-US" sz="2600" dirty="0" smtClean="0"/>
              <a:t>mprove yield </a:t>
            </a:r>
            <a:r>
              <a:rPr lang="en-US" sz="2600" dirty="0"/>
              <a:t>at a given frequency by allowing slower chips to speed up </a:t>
            </a:r>
            <a:r>
              <a:rPr lang="en-US" sz="2600" dirty="0" smtClean="0"/>
              <a:t>by </a:t>
            </a:r>
            <a:r>
              <a:rPr lang="en-US" sz="2600" dirty="0"/>
              <a:t>going to higher </a:t>
            </a:r>
            <a:r>
              <a:rPr lang="en-US" sz="2600" dirty="0" smtClean="0"/>
              <a:t>VDD</a:t>
            </a:r>
            <a:endParaRPr lang="en-US" sz="2600" dirty="0"/>
          </a:p>
          <a:p>
            <a:endParaRPr lang="en-US" sz="2600" dirty="0"/>
          </a:p>
          <a:p>
            <a:r>
              <a:rPr lang="en-US" sz="2600" dirty="0"/>
              <a:t>Y</a:t>
            </a:r>
            <a:r>
              <a:rPr lang="en-US" sz="2600" dirty="0" smtClean="0"/>
              <a:t>ield </a:t>
            </a:r>
            <a:r>
              <a:rPr lang="en-US" sz="2600" dirty="0"/>
              <a:t>against process </a:t>
            </a:r>
            <a:r>
              <a:rPr lang="en-US" sz="2600" dirty="0" smtClean="0"/>
              <a:t>variation !!</a:t>
            </a:r>
            <a:endParaRPr lang="en-US" sz="2600" dirty="0"/>
          </a:p>
        </p:txBody>
      </p:sp>
    </p:spTree>
    <p:extLst>
      <p:ext uri="{BB962C8B-B14F-4D97-AF65-F5344CB8AC3E}">
        <p14:creationId xmlns="" xmlns:p14="http://schemas.microsoft.com/office/powerpoint/2010/main" val="293314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7133443"/>
              </p:ext>
            </p:extLst>
          </p:nvPr>
        </p:nvGraphicFramePr>
        <p:xfrm>
          <a:off x="5824415" y="152400"/>
          <a:ext cx="3090985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615229178"/>
              </p:ext>
            </p:extLst>
          </p:nvPr>
        </p:nvGraphicFramePr>
        <p:xfrm>
          <a:off x="2547815" y="152400"/>
          <a:ext cx="3517686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799342977"/>
              </p:ext>
            </p:extLst>
          </p:nvPr>
        </p:nvGraphicFramePr>
        <p:xfrm>
          <a:off x="0" y="152400"/>
          <a:ext cx="2705913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1447800"/>
            <a:ext cx="2133600" cy="487362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40 MHz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452487008"/>
              </p:ext>
            </p:extLst>
          </p:nvPr>
        </p:nvGraphicFramePr>
        <p:xfrm>
          <a:off x="5703667" y="2286000"/>
          <a:ext cx="3459571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82940739"/>
              </p:ext>
            </p:extLst>
          </p:nvPr>
        </p:nvGraphicFramePr>
        <p:xfrm>
          <a:off x="2743200" y="2209800"/>
          <a:ext cx="3247761" cy="2357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509974532"/>
              </p:ext>
            </p:extLst>
          </p:nvPr>
        </p:nvGraphicFramePr>
        <p:xfrm>
          <a:off x="-152400" y="2209800"/>
          <a:ext cx="3617071" cy="2357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2" name="Title 1"/>
          <p:cNvSpPr txBox="1">
            <a:spLocks/>
          </p:cNvSpPr>
          <p:nvPr/>
        </p:nvSpPr>
        <p:spPr>
          <a:xfrm>
            <a:off x="0" y="3276600"/>
            <a:ext cx="2133600" cy="487362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200 kHz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384723471"/>
              </p:ext>
            </p:extLst>
          </p:nvPr>
        </p:nvGraphicFramePr>
        <p:xfrm>
          <a:off x="5638800" y="4343400"/>
          <a:ext cx="3873011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917544822"/>
              </p:ext>
            </p:extLst>
          </p:nvPr>
        </p:nvGraphicFramePr>
        <p:xfrm>
          <a:off x="-622789" y="4343400"/>
          <a:ext cx="4175465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21902614"/>
              </p:ext>
            </p:extLst>
          </p:nvPr>
        </p:nvGraphicFramePr>
        <p:xfrm>
          <a:off x="2362200" y="4343400"/>
          <a:ext cx="4175465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6" name="Title 1"/>
          <p:cNvSpPr txBox="1">
            <a:spLocks/>
          </p:cNvSpPr>
          <p:nvPr/>
        </p:nvSpPr>
        <p:spPr>
          <a:xfrm>
            <a:off x="-17507" y="5410200"/>
            <a:ext cx="2133600" cy="487362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00 kHz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72746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2057400"/>
            <a:ext cx="8610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[1] Wang</a:t>
            </a:r>
            <a:r>
              <a:rPr lang="en-US" dirty="0"/>
              <a:t>, A.; </a:t>
            </a:r>
            <a:r>
              <a:rPr lang="en-US" dirty="0" err="1"/>
              <a:t>Chandrakasan</a:t>
            </a:r>
            <a:r>
              <a:rPr lang="en-US" dirty="0"/>
              <a:t>, A.; , "A 180mV FFT processor using </a:t>
            </a:r>
            <a:r>
              <a:rPr lang="en-US" dirty="0" err="1"/>
              <a:t>subthreshold</a:t>
            </a:r>
            <a:r>
              <a:rPr lang="en-US" dirty="0"/>
              <a:t> circuit techniques," Solid-State Circuits Conference, 2004. Digest of Technical Papers. ISSCC. 2004 IEEE International , vol., no., pp. 292- 529 Vol.1, 15-19 Feb. </a:t>
            </a:r>
            <a:r>
              <a:rPr lang="en-US" dirty="0" smtClean="0"/>
              <a:t>2004</a:t>
            </a:r>
          </a:p>
          <a:p>
            <a:endParaRPr lang="en-US" dirty="0" smtClean="0"/>
          </a:p>
          <a:p>
            <a:r>
              <a:rPr lang="en-US" dirty="0" smtClean="0"/>
              <a:t>2] B. H. Calhoun and A. </a:t>
            </a:r>
            <a:r>
              <a:rPr lang="en-US" dirty="0" err="1" smtClean="0"/>
              <a:t>Chandrakasan</a:t>
            </a:r>
            <a:r>
              <a:rPr lang="en-US" dirty="0" smtClean="0"/>
              <a:t>, “Characterizing </a:t>
            </a:r>
            <a:r>
              <a:rPr lang="en-US" dirty="0" err="1" smtClean="0"/>
              <a:t>andModeling</a:t>
            </a:r>
            <a:r>
              <a:rPr lang="en-US" dirty="0" smtClean="0"/>
              <a:t> Minimum Energy Operation for </a:t>
            </a:r>
            <a:r>
              <a:rPr lang="en-US" dirty="0" err="1" smtClean="0"/>
              <a:t>Subthreshold</a:t>
            </a:r>
            <a:r>
              <a:rPr lang="en-US" dirty="0" smtClean="0"/>
              <a:t> Circuits,” in ISLPED, 2004, pp. 90–95.</a:t>
            </a:r>
          </a:p>
          <a:p>
            <a:endParaRPr lang="en-US" dirty="0" smtClean="0"/>
          </a:p>
          <a:p>
            <a:r>
              <a:rPr lang="en-US" dirty="0" smtClean="0"/>
              <a:t>[3] B. </a:t>
            </a:r>
            <a:r>
              <a:rPr lang="en-US" dirty="0" err="1" smtClean="0"/>
              <a:t>Zhai</a:t>
            </a:r>
            <a:r>
              <a:rPr lang="en-US" dirty="0" smtClean="0"/>
              <a:t>, et al., “Theoretical and Practical Limits of Dynamic</a:t>
            </a:r>
          </a:p>
          <a:p>
            <a:r>
              <a:rPr lang="en-US" dirty="0" smtClean="0"/>
              <a:t>Voltage Scaling,” in DAC, 2004, pp. 868–873.</a:t>
            </a:r>
          </a:p>
          <a:p>
            <a:endParaRPr lang="en-US" dirty="0" smtClean="0"/>
          </a:p>
          <a:p>
            <a:r>
              <a:rPr lang="en-US" dirty="0" smtClean="0"/>
              <a:t>[4] Dan Ernst, Tao </a:t>
            </a:r>
            <a:r>
              <a:rPr lang="en-US" dirty="0" err="1" smtClean="0"/>
              <a:t>Phan</a:t>
            </a:r>
            <a:r>
              <a:rPr lang="en-US" dirty="0" smtClean="0"/>
              <a:t>. Razor :  A low power  pipeline based on Circuit Level </a:t>
            </a:r>
            <a:r>
              <a:rPr lang="en-US" dirty="0" err="1" smtClean="0"/>
              <a:t>timming</a:t>
            </a:r>
            <a:r>
              <a:rPr lang="en-US" dirty="0" smtClean="0"/>
              <a:t> speculation. </a:t>
            </a:r>
          </a:p>
          <a:p>
            <a:endParaRPr lang="en-US" dirty="0" smtClean="0"/>
          </a:p>
          <a:p>
            <a:r>
              <a:rPr lang="en-US" dirty="0" smtClean="0"/>
              <a:t>[5] Mathias </a:t>
            </a:r>
            <a:r>
              <a:rPr lang="en-US" dirty="0" err="1" smtClean="0"/>
              <a:t>Eireiner</a:t>
            </a:r>
            <a:r>
              <a:rPr lang="en-US" dirty="0" smtClean="0"/>
              <a:t>,. In situ Delay Characterization and Local Supply voltage adjustment for compensation of local parameter variations.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465108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1143000"/>
            <a:ext cx="78486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Gate leakage based timer : 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Intended to use it as a clock source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Did not integrate into the system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Originally, used as a timer in the sub – Hz range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Gate leakage based system – variation with temperature is reduced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Found that with varying capacitance charging time, leakage transistors and Schmitt trigger design – higher frequency ranges can be obtained. 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4400" y="342900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Voltage	Time period	Frequency</a:t>
            </a:r>
          </a:p>
          <a:p>
            <a:r>
              <a:rPr lang="en-US" dirty="0"/>
              <a:t>0.4	         3.71E-07	   </a:t>
            </a:r>
            <a:r>
              <a:rPr lang="en-US" dirty="0" smtClean="0"/>
              <a:t>2.70E</a:t>
            </a:r>
            <a:r>
              <a:rPr lang="en-US" dirty="0"/>
              <a:t>+06</a:t>
            </a:r>
          </a:p>
          <a:p>
            <a:r>
              <a:rPr lang="en-US" dirty="0"/>
              <a:t>0.5	         5.65E-08	   </a:t>
            </a:r>
            <a:r>
              <a:rPr lang="en-US" dirty="0" smtClean="0"/>
              <a:t>1.77E</a:t>
            </a:r>
            <a:r>
              <a:rPr lang="en-US" dirty="0"/>
              <a:t>+07</a:t>
            </a:r>
          </a:p>
          <a:p>
            <a:r>
              <a:rPr lang="en-US" dirty="0"/>
              <a:t>0.6	         1.40E-08      	</a:t>
            </a:r>
            <a:r>
              <a:rPr lang="en-US" dirty="0" smtClean="0"/>
              <a:t>   7.16E</a:t>
            </a:r>
            <a:r>
              <a:rPr lang="en-US" dirty="0"/>
              <a:t>+07</a:t>
            </a:r>
          </a:p>
          <a:p>
            <a:r>
              <a:rPr lang="en-US" dirty="0"/>
              <a:t>0.7	         5.16E-09	    </a:t>
            </a:r>
            <a:r>
              <a:rPr lang="en-US" dirty="0" smtClean="0"/>
              <a:t>1.94E</a:t>
            </a:r>
            <a:r>
              <a:rPr lang="en-US" dirty="0"/>
              <a:t>+08</a:t>
            </a:r>
          </a:p>
          <a:p>
            <a:r>
              <a:rPr lang="en-US" dirty="0"/>
              <a:t>0.8	         2.54E-09     	 </a:t>
            </a:r>
            <a:r>
              <a:rPr lang="en-US" dirty="0" smtClean="0"/>
              <a:t>   3.94E</a:t>
            </a:r>
            <a:r>
              <a:rPr lang="en-US" dirty="0"/>
              <a:t>+08</a:t>
            </a:r>
          </a:p>
          <a:p>
            <a:r>
              <a:rPr lang="en-US" dirty="0"/>
              <a:t>0.9	         1.54E-09	    </a:t>
            </a:r>
            <a:r>
              <a:rPr lang="en-US" dirty="0" smtClean="0"/>
              <a:t> </a:t>
            </a:r>
            <a:r>
              <a:rPr lang="en-US" dirty="0"/>
              <a:t>6.48E+08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5800" y="56388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be used as an unstable source of clock on chip, with possible </a:t>
            </a:r>
            <a:r>
              <a:rPr lang="en-US" dirty="0" err="1" smtClean="0"/>
              <a:t>caliberation</a:t>
            </a:r>
            <a:r>
              <a:rPr lang="en-US" dirty="0" smtClean="0"/>
              <a:t> with a stable clock source.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24866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Motivation : Sub-threshold Operation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324612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Sub-threshold processor which runs on 180mV [1]</a:t>
            </a:r>
          </a:p>
          <a:p>
            <a:r>
              <a:rPr lang="en-US" dirty="0" smtClean="0"/>
              <a:t>Sub-threshold FPGAs </a:t>
            </a:r>
          </a:p>
          <a:p>
            <a:r>
              <a:rPr lang="en-US" dirty="0" smtClean="0"/>
              <a:t>A sub-VT ring oscillator at 80mV [2].</a:t>
            </a:r>
          </a:p>
          <a:p>
            <a:r>
              <a:rPr lang="en-US" dirty="0" smtClean="0"/>
              <a:t>A 65nm chip : 256kb memory in sub-threshold region to below 400mV [3]</a:t>
            </a:r>
          </a:p>
          <a:p>
            <a:r>
              <a:rPr lang="en-US" dirty="0" smtClean="0"/>
              <a:t>New wireless applications : Wearable body sensor node (19uW) running on harvested energy – small devices, long lifetimes!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Ultimate aim ? Reduce Power consumption! </a:t>
            </a:r>
          </a:p>
        </p:txBody>
      </p:sp>
    </p:spTree>
    <p:extLst>
      <p:ext uri="{BB962C8B-B14F-4D97-AF65-F5344CB8AC3E}">
        <p14:creationId xmlns="" xmlns:p14="http://schemas.microsoft.com/office/powerpoint/2010/main" val="428994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Variation In </a:t>
            </a:r>
            <a:r>
              <a:rPr lang="en-US" dirty="0" smtClean="0"/>
              <a:t>sub-threshold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083"/>
          <a:stretch/>
        </p:blipFill>
        <p:spPr bwMode="auto">
          <a:xfrm>
            <a:off x="5554362" y="1752600"/>
            <a:ext cx="3589638" cy="336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5257800" cy="3189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724400" y="6172200"/>
            <a:ext cx="441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Taken from [1] B. Calhoun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103632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Issue : Meet Throughput</a:t>
            </a:r>
          </a:p>
          <a:p>
            <a:pPr lvl="1"/>
            <a:r>
              <a:rPr lang="en-US" dirty="0" smtClean="0"/>
              <a:t>100 operations every 5 seconds -&gt; Frequency requirement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285919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: Yield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critical </a:t>
            </a:r>
            <a:r>
              <a:rPr lang="en-US" dirty="0" smtClean="0"/>
              <a:t>obstacle : sensitivity </a:t>
            </a:r>
            <a:r>
              <a:rPr lang="en-US" dirty="0"/>
              <a:t>of sub-threshold </a:t>
            </a:r>
            <a:r>
              <a:rPr lang="en-US" dirty="0" smtClean="0"/>
              <a:t>circuits </a:t>
            </a:r>
            <a:r>
              <a:rPr lang="en-US" dirty="0"/>
              <a:t>to variations in process, voltage, and temperature (PVT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Affects delay : limits </a:t>
            </a:r>
            <a:r>
              <a:rPr lang="en-US" dirty="0"/>
              <a:t>product </a:t>
            </a:r>
            <a:r>
              <a:rPr lang="en-US" dirty="0" smtClean="0"/>
              <a:t>yield ! </a:t>
            </a:r>
          </a:p>
          <a:p>
            <a:r>
              <a:rPr lang="en-US" dirty="0" smtClean="0"/>
              <a:t>A system </a:t>
            </a:r>
            <a:r>
              <a:rPr lang="en-US" dirty="0"/>
              <a:t>that adjusts the chip operation to account for PVT 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63896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: Razor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2057400"/>
            <a:ext cx="822960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600" dirty="0" smtClean="0"/>
              <a:t>System should be able to run at multiple frequencies and voltages. 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/>
              <a:t>Design to ensure correct operation at all PVT variations. 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/>
              <a:t>Variations ? Environmental, local, global, voltage droops, even data dependent!</a:t>
            </a:r>
          </a:p>
          <a:p>
            <a:pPr marL="285750" indent="-285750">
              <a:buFont typeface="Arial"/>
              <a:buChar char="•"/>
            </a:pPr>
            <a:endParaRPr lang="en-US" sz="2600" dirty="0" smtClean="0"/>
          </a:p>
          <a:p>
            <a:pPr marL="285750" indent="-285750">
              <a:buFont typeface="Arial"/>
              <a:buChar char="•"/>
            </a:pPr>
            <a:r>
              <a:rPr lang="en-US" sz="2600" dirty="0"/>
              <a:t>Razor </a:t>
            </a:r>
            <a:r>
              <a:rPr lang="en-US" sz="2600" dirty="0" smtClean="0"/>
              <a:t>approach :  DVS based on dynamic detection of errors </a:t>
            </a:r>
            <a:endParaRPr lang="en-US" sz="2600" dirty="0"/>
          </a:p>
          <a:p>
            <a:pPr marL="285750" indent="-285750">
              <a:buFont typeface="Arial"/>
              <a:buChar char="•"/>
            </a:pPr>
            <a:endParaRPr lang="en-US" sz="2600" dirty="0"/>
          </a:p>
          <a:p>
            <a:pPr marL="285750" indent="-285750">
              <a:buFont typeface="Arial"/>
              <a:buChar char="•"/>
            </a:pPr>
            <a:endParaRPr lang="en-US" sz="2600" dirty="0"/>
          </a:p>
        </p:txBody>
      </p:sp>
    </p:spTree>
    <p:extLst>
      <p:ext uri="{BB962C8B-B14F-4D97-AF65-F5344CB8AC3E}">
        <p14:creationId xmlns="" xmlns:p14="http://schemas.microsoft.com/office/powerpoint/2010/main" val="1742222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Motivation : PDVS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62000" y="2057400"/>
            <a:ext cx="73914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600" dirty="0" smtClean="0"/>
              <a:t>Voltage reduced to minimum voltage possible. 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/>
              <a:t>Headers allow to dither between voltages. 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/>
              <a:t>Different energies for different modes of operation/workload! </a:t>
            </a:r>
          </a:p>
          <a:p>
            <a:endParaRPr lang="en-US" sz="2600" dirty="0" smtClean="0"/>
          </a:p>
        </p:txBody>
      </p:sp>
    </p:spTree>
    <p:extLst>
      <p:ext uri="{BB962C8B-B14F-4D97-AF65-F5344CB8AC3E}">
        <p14:creationId xmlns="" xmlns:p14="http://schemas.microsoft.com/office/powerpoint/2010/main" val="1746161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38200" y="1752600"/>
            <a:ext cx="7467600" cy="4800600"/>
            <a:chOff x="838200" y="1524000"/>
            <a:chExt cx="7467600" cy="5029200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9558" y="1524000"/>
              <a:ext cx="6596641" cy="45298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838200" y="4572000"/>
              <a:ext cx="7467600" cy="1981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85800" y="49530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First “high” input is caught by the flop : seen at output Q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Second “high” input is missed ?  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9902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circuit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295258"/>
            <a:ext cx="339090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90600" y="4800600"/>
            <a:ext cx="6324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600" dirty="0" smtClean="0"/>
              <a:t>To experiment with this problem : chose a 3 bit adder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/>
              <a:t>Output is shown to be flopped </a:t>
            </a:r>
            <a:endParaRPr lang="en-US" sz="2600" dirty="0"/>
          </a:p>
        </p:txBody>
      </p:sp>
    </p:spTree>
    <p:extLst>
      <p:ext uri="{BB962C8B-B14F-4D97-AF65-F5344CB8AC3E}">
        <p14:creationId xmlns="" xmlns:p14="http://schemas.microsoft.com/office/powerpoint/2010/main" val="2122868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828800"/>
            <a:ext cx="7075511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5800" y="4724400"/>
            <a:ext cx="8153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600" dirty="0" smtClean="0"/>
              <a:t>Shadow latch 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/>
              <a:t>Error comparator </a:t>
            </a:r>
            <a:endParaRPr lang="en-US" sz="2600" dirty="0"/>
          </a:p>
        </p:txBody>
      </p:sp>
    </p:spTree>
    <p:extLst>
      <p:ext uri="{BB962C8B-B14F-4D97-AF65-F5344CB8AC3E}">
        <p14:creationId xmlns="" xmlns:p14="http://schemas.microsoft.com/office/powerpoint/2010/main" val="9892948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19825</TotalTime>
  <Words>727</Words>
  <Application>Microsoft Office PowerPoint</Application>
  <PresentationFormat>On-screen Show (4:3)</PresentationFormat>
  <Paragraphs>123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Variation immunity in sub-threshold operation</vt:lpstr>
      <vt:lpstr>Motivation : Sub-threshold Operation </vt:lpstr>
      <vt:lpstr>Variation In sub-threshold</vt:lpstr>
      <vt:lpstr>Motivation : Yield  </vt:lpstr>
      <vt:lpstr>Motivation : Razor </vt:lpstr>
      <vt:lpstr>Motivation : PDVS</vt:lpstr>
      <vt:lpstr>The Problem</vt:lpstr>
      <vt:lpstr>Test circuit</vt:lpstr>
      <vt:lpstr>Solution</vt:lpstr>
      <vt:lpstr>Waveform</vt:lpstr>
      <vt:lpstr>System </vt:lpstr>
      <vt:lpstr>Overhead ? </vt:lpstr>
      <vt:lpstr>Design </vt:lpstr>
      <vt:lpstr>Savings example (T = 20C)</vt:lpstr>
      <vt:lpstr>A Perspective of Yield</vt:lpstr>
      <vt:lpstr>40 MHz</vt:lpstr>
      <vt:lpstr>References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lg4er</dc:creator>
  <cp:lastModifiedBy>Patricia</cp:lastModifiedBy>
  <cp:revision>63</cp:revision>
  <cp:lastPrinted>2012-11-26T18:29:52Z</cp:lastPrinted>
  <dcterms:created xsi:type="dcterms:W3CDTF">2012-11-26T18:00:08Z</dcterms:created>
  <dcterms:modified xsi:type="dcterms:W3CDTF">2012-12-10T15:08:02Z</dcterms:modified>
</cp:coreProperties>
</file>